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9CCFF"/>
    <a:srgbClr val="66C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3969" autoAdjust="0"/>
  </p:normalViewPr>
  <p:slideViewPr>
    <p:cSldViewPr snapToGrid="0">
      <p:cViewPr varScale="1">
        <p:scale>
          <a:sx n="65" d="100"/>
          <a:sy n="65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58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4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2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5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8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1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0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9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5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5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A912B7-76F3-E91C-1A4D-875D545E8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s-CL" sz="4800"/>
              <a:t>Detección temprana del cáncer de pulmón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2D5F07-93EA-05CF-0CE7-3F1787DF1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L" sz="2000" dirty="0"/>
              <a:t>Proyecto APT – Capstone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Una bombilla multicolor con iconos de empresa">
            <a:extLst>
              <a:ext uri="{FF2B5EF4-FFF2-40B4-BE49-F238E27FC236}">
                <a16:creationId xmlns:a16="http://schemas.microsoft.com/office/drawing/2014/main" id="{BB7137CA-84AD-2682-C81A-C571C8C5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55" r="-1" b="8167"/>
          <a:stretch/>
        </p:blipFill>
        <p:spPr>
          <a:xfrm>
            <a:off x="4864608" y="1427352"/>
            <a:ext cx="6846363" cy="38520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FA6ADB8-F164-FE56-CD1F-83FE4EAF7B1F}"/>
              </a:ext>
            </a:extLst>
          </p:cNvPr>
          <p:cNvSpPr txBox="1"/>
          <p:nvPr/>
        </p:nvSpPr>
        <p:spPr>
          <a:xfrm>
            <a:off x="9513720" y="5752638"/>
            <a:ext cx="2494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Estudiantes:</a:t>
            </a:r>
          </a:p>
          <a:p>
            <a:r>
              <a:rPr lang="es-CL" sz="1400" dirty="0"/>
              <a:t>Franco Orsi</a:t>
            </a:r>
          </a:p>
          <a:p>
            <a:r>
              <a:rPr lang="es-CL" sz="1400" dirty="0"/>
              <a:t>Ángeles Plaza de los Reyes</a:t>
            </a:r>
            <a:br>
              <a:rPr lang="es-CL" sz="1400" dirty="0"/>
            </a:br>
            <a:r>
              <a:rPr lang="es-CL" sz="1400" dirty="0"/>
              <a:t>Anthony Silva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4C1CC0-E603-29FC-D31A-BADA5C28BF44}"/>
              </a:ext>
            </a:extLst>
          </p:cNvPr>
          <p:cNvSpPr txBox="1"/>
          <p:nvPr/>
        </p:nvSpPr>
        <p:spPr>
          <a:xfrm>
            <a:off x="7618461" y="5752638"/>
            <a:ext cx="171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Docente: </a:t>
            </a:r>
          </a:p>
          <a:p>
            <a:r>
              <a:rPr lang="es-CL" sz="1400" dirty="0"/>
              <a:t>Pablo Espinoza</a:t>
            </a:r>
          </a:p>
          <a:p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15361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5101B22-94E7-B7EA-06C5-8CFC57345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22427"/>
              </p:ext>
            </p:extLst>
          </p:nvPr>
        </p:nvGraphicFramePr>
        <p:xfrm>
          <a:off x="286408" y="1723806"/>
          <a:ext cx="11726915" cy="2264873"/>
        </p:xfrm>
        <a:graphic>
          <a:graphicData uri="http://schemas.openxmlformats.org/drawingml/2006/table">
            <a:tbl>
              <a:tblPr firstRow="1" firstCol="1" bandRow="1"/>
              <a:tblGrid>
                <a:gridCol w="3276599">
                  <a:extLst>
                    <a:ext uri="{9D8B030D-6E8A-4147-A177-3AD203B41FA5}">
                      <a16:colId xmlns:a16="http://schemas.microsoft.com/office/drawing/2014/main" val="2499027481"/>
                    </a:ext>
                  </a:extLst>
                </a:gridCol>
                <a:gridCol w="457252">
                  <a:extLst>
                    <a:ext uri="{9D8B030D-6E8A-4147-A177-3AD203B41FA5}">
                      <a16:colId xmlns:a16="http://schemas.microsoft.com/office/drawing/2014/main" val="3012725028"/>
                    </a:ext>
                  </a:extLst>
                </a:gridCol>
                <a:gridCol w="471422">
                  <a:extLst>
                    <a:ext uri="{9D8B030D-6E8A-4147-A177-3AD203B41FA5}">
                      <a16:colId xmlns:a16="http://schemas.microsoft.com/office/drawing/2014/main" val="3768714201"/>
                    </a:ext>
                  </a:extLst>
                </a:gridCol>
                <a:gridCol w="471422">
                  <a:extLst>
                    <a:ext uri="{9D8B030D-6E8A-4147-A177-3AD203B41FA5}">
                      <a16:colId xmlns:a16="http://schemas.microsoft.com/office/drawing/2014/main" val="4060302501"/>
                    </a:ext>
                  </a:extLst>
                </a:gridCol>
                <a:gridCol w="471422">
                  <a:extLst>
                    <a:ext uri="{9D8B030D-6E8A-4147-A177-3AD203B41FA5}">
                      <a16:colId xmlns:a16="http://schemas.microsoft.com/office/drawing/2014/main" val="879681540"/>
                    </a:ext>
                  </a:extLst>
                </a:gridCol>
                <a:gridCol w="389334">
                  <a:extLst>
                    <a:ext uri="{9D8B030D-6E8A-4147-A177-3AD203B41FA5}">
                      <a16:colId xmlns:a16="http://schemas.microsoft.com/office/drawing/2014/main" val="2667133737"/>
                    </a:ext>
                  </a:extLst>
                </a:gridCol>
                <a:gridCol w="389334">
                  <a:extLst>
                    <a:ext uri="{9D8B030D-6E8A-4147-A177-3AD203B41FA5}">
                      <a16:colId xmlns:a16="http://schemas.microsoft.com/office/drawing/2014/main" val="4079766321"/>
                    </a:ext>
                  </a:extLst>
                </a:gridCol>
                <a:gridCol w="389334">
                  <a:extLst>
                    <a:ext uri="{9D8B030D-6E8A-4147-A177-3AD203B41FA5}">
                      <a16:colId xmlns:a16="http://schemas.microsoft.com/office/drawing/2014/main" val="1276194807"/>
                    </a:ext>
                  </a:extLst>
                </a:gridCol>
                <a:gridCol w="389334">
                  <a:extLst>
                    <a:ext uri="{9D8B030D-6E8A-4147-A177-3AD203B41FA5}">
                      <a16:colId xmlns:a16="http://schemas.microsoft.com/office/drawing/2014/main" val="3646257441"/>
                    </a:ext>
                  </a:extLst>
                </a:gridCol>
                <a:gridCol w="537092">
                  <a:extLst>
                    <a:ext uri="{9D8B030D-6E8A-4147-A177-3AD203B41FA5}">
                      <a16:colId xmlns:a16="http://schemas.microsoft.com/office/drawing/2014/main" val="3566688468"/>
                    </a:ext>
                  </a:extLst>
                </a:gridCol>
                <a:gridCol w="537092">
                  <a:extLst>
                    <a:ext uri="{9D8B030D-6E8A-4147-A177-3AD203B41FA5}">
                      <a16:colId xmlns:a16="http://schemas.microsoft.com/office/drawing/2014/main" val="4208240220"/>
                    </a:ext>
                  </a:extLst>
                </a:gridCol>
                <a:gridCol w="537092">
                  <a:extLst>
                    <a:ext uri="{9D8B030D-6E8A-4147-A177-3AD203B41FA5}">
                      <a16:colId xmlns:a16="http://schemas.microsoft.com/office/drawing/2014/main" val="3887008431"/>
                    </a:ext>
                  </a:extLst>
                </a:gridCol>
                <a:gridCol w="537092">
                  <a:extLst>
                    <a:ext uri="{9D8B030D-6E8A-4147-A177-3AD203B41FA5}">
                      <a16:colId xmlns:a16="http://schemas.microsoft.com/office/drawing/2014/main" val="636862016"/>
                    </a:ext>
                  </a:extLst>
                </a:gridCol>
                <a:gridCol w="537092">
                  <a:extLst>
                    <a:ext uri="{9D8B030D-6E8A-4147-A177-3AD203B41FA5}">
                      <a16:colId xmlns:a16="http://schemas.microsoft.com/office/drawing/2014/main" val="1289540921"/>
                    </a:ext>
                  </a:extLst>
                </a:gridCol>
                <a:gridCol w="544129">
                  <a:extLst>
                    <a:ext uri="{9D8B030D-6E8A-4147-A177-3AD203B41FA5}">
                      <a16:colId xmlns:a16="http://schemas.microsoft.com/office/drawing/2014/main" val="1943871721"/>
                    </a:ext>
                  </a:extLst>
                </a:gridCol>
                <a:gridCol w="544129">
                  <a:extLst>
                    <a:ext uri="{9D8B030D-6E8A-4147-A177-3AD203B41FA5}">
                      <a16:colId xmlns:a16="http://schemas.microsoft.com/office/drawing/2014/main" val="334654539"/>
                    </a:ext>
                  </a:extLst>
                </a:gridCol>
                <a:gridCol w="471422">
                  <a:extLst>
                    <a:ext uri="{9D8B030D-6E8A-4147-A177-3AD203B41FA5}">
                      <a16:colId xmlns:a16="http://schemas.microsoft.com/office/drawing/2014/main" val="145302659"/>
                    </a:ext>
                  </a:extLst>
                </a:gridCol>
                <a:gridCol w="471422">
                  <a:extLst>
                    <a:ext uri="{9D8B030D-6E8A-4147-A177-3AD203B41FA5}">
                      <a16:colId xmlns:a16="http://schemas.microsoft.com/office/drawing/2014/main" val="1678407385"/>
                    </a:ext>
                  </a:extLst>
                </a:gridCol>
                <a:gridCol w="304900">
                  <a:extLst>
                    <a:ext uri="{9D8B030D-6E8A-4147-A177-3AD203B41FA5}">
                      <a16:colId xmlns:a16="http://schemas.microsoft.com/office/drawing/2014/main" val="3189750718"/>
                    </a:ext>
                  </a:extLst>
                </a:gridCol>
              </a:tblGrid>
              <a:tr h="23013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Actividad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FASE 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FASE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FASE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68910"/>
                  </a:ext>
                </a:extLst>
              </a:tr>
              <a:tr h="423825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4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9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 18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42961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Organización del equipo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437566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Entrega de la documentación individual de la fase 1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485050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Entrega de la documentación grupal de la fase 1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026166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Sprint 0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492174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Sprint 1-8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409843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Preparación de presentación de proyecto APT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404826"/>
                  </a:ext>
                </a:extLst>
              </a:tr>
              <a:tr h="2301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548DD4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Presentación de proyecto APT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861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834670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48EF702A-18C9-F20E-78D3-51782AE820A8}"/>
              </a:ext>
            </a:extLst>
          </p:cNvPr>
          <p:cNvSpPr txBox="1"/>
          <p:nvPr/>
        </p:nvSpPr>
        <p:spPr>
          <a:xfrm>
            <a:off x="388358" y="294804"/>
            <a:ext cx="5963044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Actividades</a:t>
            </a:r>
            <a:endParaRPr lang="en-US" sz="2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2921016-7CF0-0A88-7B42-76564D9BEFD8}"/>
              </a:ext>
            </a:extLst>
          </p:cNvPr>
          <p:cNvSpPr txBox="1"/>
          <p:nvPr/>
        </p:nvSpPr>
        <p:spPr>
          <a:xfrm>
            <a:off x="286407" y="4515851"/>
            <a:ext cx="11726915" cy="6460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* Dado que se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gestionará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Proyecto con Scrum, no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corresponde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uso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de carta Gantt, mas se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presenta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la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misma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dar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una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vision general de las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actividades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duración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400" dirty="0" err="1">
                <a:solidFill>
                  <a:srgbClr val="002060"/>
                </a:solidFill>
                <a:latin typeface="+mj-lt"/>
                <a:ea typeface="+mj-ea"/>
                <a:cs typeface="+mj-cs"/>
              </a:rPr>
              <a:t>proyecto</a:t>
            </a:r>
            <a:r>
              <a:rPr lang="en-US" sz="14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424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34DB45-2BB9-33D3-DA3F-03A3F21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5" r="18776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D1C66D4-AFB4-9CF2-D8E8-6944D49878EF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El </a:t>
            </a:r>
            <a:r>
              <a:rPr lang="en-US" sz="1700" dirty="0" err="1"/>
              <a:t>cáncer</a:t>
            </a:r>
            <a:r>
              <a:rPr lang="en-US" sz="1700" dirty="0"/>
              <a:t> de </a:t>
            </a:r>
            <a:r>
              <a:rPr lang="en-US" sz="1700" dirty="0" err="1"/>
              <a:t>pulmón</a:t>
            </a:r>
            <a:r>
              <a:rPr lang="en-US" sz="1700" dirty="0"/>
              <a:t> es la </a:t>
            </a:r>
            <a:r>
              <a:rPr lang="en-US" sz="1700" dirty="0" err="1"/>
              <a:t>segunda</a:t>
            </a:r>
            <a:r>
              <a:rPr lang="en-US" sz="1700" dirty="0"/>
              <a:t> causa de </a:t>
            </a:r>
            <a:r>
              <a:rPr lang="en-US" sz="1700" dirty="0" err="1"/>
              <a:t>muerte</a:t>
            </a:r>
            <a:r>
              <a:rPr lang="en-US" sz="1700" dirty="0"/>
              <a:t> </a:t>
            </a:r>
            <a:r>
              <a:rPr lang="en-US" sz="1700" dirty="0" err="1"/>
              <a:t>en</a:t>
            </a:r>
            <a:r>
              <a:rPr lang="en-US" sz="1700" dirty="0"/>
              <a:t> Chile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</a:t>
            </a:r>
            <a:r>
              <a:rPr lang="es-C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 diagnóstico temprano mejora considerablemente las tasas de supervivencia de los pacientes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2501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BBCFE5-F120-9C90-D2FF-006FDB38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42" r="2043" b="1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84174CF-C2EC-D66F-C7BD-04F2E47FF58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700" dirty="0">
                <a:effectLst/>
              </a:rPr>
              <a:t>El Proyecto de </a:t>
            </a:r>
            <a:r>
              <a:rPr lang="en-US" sz="1700" dirty="0" err="1">
                <a:effectLst/>
              </a:rPr>
              <a:t>Diagnóstico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Temprano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Cáncer</a:t>
            </a:r>
            <a:r>
              <a:rPr lang="en-US" sz="1700" dirty="0">
                <a:effectLst/>
              </a:rPr>
              <a:t> se </a:t>
            </a:r>
            <a:r>
              <a:rPr lang="en-US" sz="1700" dirty="0" err="1">
                <a:effectLst/>
              </a:rPr>
              <a:t>enfoca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desarrollar</a:t>
            </a:r>
            <a:r>
              <a:rPr lang="en-US" sz="1700" dirty="0">
                <a:effectLst/>
              </a:rPr>
              <a:t> un </a:t>
            </a:r>
            <a:r>
              <a:rPr lang="en-US" sz="1700" dirty="0" err="1">
                <a:effectLst/>
              </a:rPr>
              <a:t>sistema</a:t>
            </a:r>
            <a:r>
              <a:rPr lang="en-US" sz="1700" dirty="0">
                <a:effectLst/>
              </a:rPr>
              <a:t> de software </a:t>
            </a:r>
            <a:r>
              <a:rPr lang="en-US" sz="1700" dirty="0" err="1">
                <a:effectLst/>
              </a:rPr>
              <a:t>capaz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predecir</a:t>
            </a:r>
            <a:r>
              <a:rPr lang="en-US" sz="1700" dirty="0">
                <a:effectLst/>
              </a:rPr>
              <a:t> la </a:t>
            </a:r>
            <a:r>
              <a:rPr lang="en-US" sz="1700" dirty="0" err="1">
                <a:effectLst/>
              </a:rPr>
              <a:t>probabilidad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cáncer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pulmón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pacientes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mediante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el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uso</a:t>
            </a:r>
            <a:r>
              <a:rPr lang="en-US" sz="1700" dirty="0">
                <a:effectLst/>
              </a:rPr>
              <a:t> de </a:t>
            </a:r>
            <a:r>
              <a:rPr lang="en-US" sz="1700" dirty="0" err="1">
                <a:effectLst/>
              </a:rPr>
              <a:t>algoritmos</a:t>
            </a:r>
            <a:r>
              <a:rPr lang="en-US" sz="1700" dirty="0">
                <a:effectLst/>
              </a:rPr>
              <a:t> de machine learning. </a:t>
            </a:r>
            <a:endParaRPr lang="en-US" sz="17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60D780-4550-F87C-DEF0-617BC14A93A8}"/>
              </a:ext>
            </a:extLst>
          </p:cNvPr>
          <p:cNvSpPr txBox="1"/>
          <p:nvPr/>
        </p:nvSpPr>
        <p:spPr>
          <a:xfrm>
            <a:off x="430469" y="1795946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 err="1">
                <a:solidFill>
                  <a:srgbClr val="002060"/>
                </a:solidFill>
                <a:effectLst/>
              </a:rPr>
              <a:t>Descripción</a:t>
            </a:r>
            <a:r>
              <a:rPr lang="en-US" sz="2200" dirty="0">
                <a:solidFill>
                  <a:srgbClr val="002060"/>
                </a:solidFill>
                <a:effectLst/>
              </a:rPr>
              <a:t> del </a:t>
            </a:r>
            <a:r>
              <a:rPr lang="en-US" sz="2200" dirty="0" err="1">
                <a:solidFill>
                  <a:srgbClr val="002060"/>
                </a:solidFill>
                <a:effectLst/>
              </a:rPr>
              <a:t>proyecto</a:t>
            </a:r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BE251C-9B48-F42A-F7D7-E4F807B64B49}"/>
              </a:ext>
            </a:extLst>
          </p:cNvPr>
          <p:cNvSpPr txBox="1"/>
          <p:nvPr/>
        </p:nvSpPr>
        <p:spPr>
          <a:xfrm>
            <a:off x="411480" y="987552"/>
            <a:ext cx="4485861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 err="1">
                <a:effectLst/>
                <a:latin typeface="+mj-lt"/>
                <a:ea typeface="+mj-ea"/>
                <a:cs typeface="+mj-cs"/>
              </a:rPr>
              <a:t>Algoritmos</a:t>
            </a:r>
            <a:endParaRPr lang="en-US" sz="34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D70476-C31A-8AE3-9533-ECF9A5FC03DB}"/>
              </a:ext>
            </a:extLst>
          </p:cNvPr>
          <p:cNvSpPr txBox="1"/>
          <p:nvPr/>
        </p:nvSpPr>
        <p:spPr>
          <a:xfrm>
            <a:off x="411479" y="2688336"/>
            <a:ext cx="4498848" cy="3584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Linear Regression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Neural Networks</a:t>
            </a:r>
          </a:p>
        </p:txBody>
      </p:sp>
      <p:pic>
        <p:nvPicPr>
          <p:cNvPr id="4" name="Imagen 3" descr="Un circuito electrónico&#10;&#10;Descripción generada automáticamente con confianza baja">
            <a:extLst>
              <a:ext uri="{FF2B5EF4-FFF2-40B4-BE49-F238E27FC236}">
                <a16:creationId xmlns:a16="http://schemas.microsoft.com/office/drawing/2014/main" id="{689E80B6-3DA6-FAFC-FD8A-8EF1841D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66" r="2017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707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7CF86C3-01FE-A97C-511E-569A66A30F6C}"/>
              </a:ext>
            </a:extLst>
          </p:cNvPr>
          <p:cNvSpPr txBox="1"/>
          <p:nvPr/>
        </p:nvSpPr>
        <p:spPr>
          <a:xfrm>
            <a:off x="438913" y="859536"/>
            <a:ext cx="4832802" cy="1243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effectLst/>
                <a:latin typeface="+mj-lt"/>
                <a:ea typeface="+mj-ea"/>
                <a:cs typeface="+mj-cs"/>
              </a:rPr>
              <a:t>Métricas evaluación</a:t>
            </a:r>
            <a:endParaRPr lang="en-US" sz="3400">
              <a:latin typeface="+mj-lt"/>
              <a:ea typeface="+mj-ea"/>
              <a:cs typeface="+mj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DAB64C-64CA-48B5-7A27-09C0D9BC3351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Accuracy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Precision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Recall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F1 Score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ROC – AUC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MAE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MSE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RMSE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66CBB1-B89F-E808-C5B2-8BB5700AF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427" y="517600"/>
            <a:ext cx="3657600" cy="27432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F8ABFD-3C75-FC38-6C45-6E9321FF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43" r="9851"/>
          <a:stretch/>
        </p:blipFill>
        <p:spPr>
          <a:xfrm>
            <a:off x="6617368" y="3463402"/>
            <a:ext cx="5135719" cy="26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2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5DF40726-9B19-4165-9C26-757D16E19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60D780-4550-F87C-DEF0-617BC14A93A8}"/>
              </a:ext>
            </a:extLst>
          </p:cNvPr>
          <p:cNvSpPr txBox="1"/>
          <p:nvPr/>
        </p:nvSpPr>
        <p:spPr>
          <a:xfrm>
            <a:off x="563881" y="564210"/>
            <a:ext cx="5963044" cy="927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Relación del Proyecto APT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con las competencias del perfil de egreso </a:t>
            </a:r>
            <a:endParaRPr lang="en-US" sz="2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Perfil De Egreso - 152 Vicente Suárez T.M">
            <a:extLst>
              <a:ext uri="{FF2B5EF4-FFF2-40B4-BE49-F238E27FC236}">
                <a16:creationId xmlns:a16="http://schemas.microsoft.com/office/drawing/2014/main" id="{1BFD9571-552A-602B-C0D5-6207E81AD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309"/>
          <a:stretch/>
        </p:blipFill>
        <p:spPr bwMode="auto">
          <a:xfrm>
            <a:off x="6190488" y="566928"/>
            <a:ext cx="5157216" cy="528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2089CB41-F399-4AEB-980C-5BFB1049C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BFC967B-3DD6-463D-9DB9-6E4419AE0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096768" y="3817404"/>
            <a:ext cx="54864" cy="45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CC0A958-C2FE-9307-67A7-3AE15FA4A4CB}"/>
              </a:ext>
            </a:extLst>
          </p:cNvPr>
          <p:cNvSpPr/>
          <p:nvPr/>
        </p:nvSpPr>
        <p:spPr>
          <a:xfrm>
            <a:off x="626849" y="2018806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Dominio de Tecnologías de la Información y Comunicación (TIC)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A0B6B24-7016-EF25-7AE6-87B715BFC73A}"/>
              </a:ext>
            </a:extLst>
          </p:cNvPr>
          <p:cNvSpPr/>
          <p:nvPr/>
        </p:nvSpPr>
        <p:spPr>
          <a:xfrm>
            <a:off x="3790139" y="2011680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Seguridad Informática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75A2D4D-0F91-471D-2D52-0C2FC3C9FEBD}"/>
              </a:ext>
            </a:extLst>
          </p:cNvPr>
          <p:cNvSpPr/>
          <p:nvPr/>
        </p:nvSpPr>
        <p:spPr>
          <a:xfrm>
            <a:off x="647245" y="3424408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Gestión de Proyectos Informáticos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0FE1F3B-AAB5-95E9-85AE-F25637B85119}"/>
              </a:ext>
            </a:extLst>
          </p:cNvPr>
          <p:cNvSpPr/>
          <p:nvPr/>
        </p:nvSpPr>
        <p:spPr>
          <a:xfrm>
            <a:off x="3790139" y="3409986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Trabajo en Equipo y Comunicación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E7B5ED5-ED3A-F0B1-F126-94678A253A7F}"/>
              </a:ext>
            </a:extLst>
          </p:cNvPr>
          <p:cNvSpPr/>
          <p:nvPr/>
        </p:nvSpPr>
        <p:spPr>
          <a:xfrm>
            <a:off x="647245" y="4830010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Adaptabilidad y Aprendizaje Continuo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DE22EBA-F661-9922-D8E5-FCF651066859}"/>
              </a:ext>
            </a:extLst>
          </p:cNvPr>
          <p:cNvSpPr/>
          <p:nvPr/>
        </p:nvSpPr>
        <p:spPr>
          <a:xfrm>
            <a:off x="3790138" y="4808293"/>
            <a:ext cx="2605081" cy="10371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1600" dirty="0">
                <a:solidFill>
                  <a:srgbClr val="002060"/>
                </a:solidFill>
              </a:rPr>
              <a:t>Machine </a:t>
            </a:r>
            <a:r>
              <a:rPr lang="es-US" sz="1600" dirty="0" err="1">
                <a:solidFill>
                  <a:srgbClr val="002060"/>
                </a:solidFill>
              </a:rPr>
              <a:t>Learning</a:t>
            </a:r>
            <a:r>
              <a:rPr lang="es-US" sz="1600" dirty="0">
                <a:solidFill>
                  <a:srgbClr val="002060"/>
                </a:solidFill>
              </a:rPr>
              <a:t> y Minería de Datos</a:t>
            </a:r>
            <a:endParaRPr lang="es-CL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36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8D8A0FE-83D4-FDCD-F77B-E02746D6692F}"/>
              </a:ext>
            </a:extLst>
          </p:cNvPr>
          <p:cNvSpPr txBox="1"/>
          <p:nvPr/>
        </p:nvSpPr>
        <p:spPr>
          <a:xfrm>
            <a:off x="388358" y="294804"/>
            <a:ext cx="5963044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Objetivos del proyecto</a:t>
            </a:r>
            <a:endParaRPr lang="en-US" sz="2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Qué es la fijación de objetivos y por qué es importante - Glosario -  Plataforma educativa Lectera">
            <a:extLst>
              <a:ext uri="{FF2B5EF4-FFF2-40B4-BE49-F238E27FC236}">
                <a16:creationId xmlns:a16="http://schemas.microsoft.com/office/drawing/2014/main" id="{F82F2B04-B877-E2F7-2AB6-6F02E3F1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95" y="3429000"/>
            <a:ext cx="5263395" cy="296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92AA55-1744-C5A2-840F-FFBA9574BA14}"/>
              </a:ext>
            </a:extLst>
          </p:cNvPr>
          <p:cNvSpPr txBox="1"/>
          <p:nvPr/>
        </p:nvSpPr>
        <p:spPr>
          <a:xfrm>
            <a:off x="323194" y="992090"/>
            <a:ext cx="545224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i="1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 General</a:t>
            </a:r>
          </a:p>
          <a:p>
            <a:pPr algn="just"/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Desarrollar un sistema de diagnóstico temprano de cáncer de pulmón utilizando algoritmos de machine </a:t>
            </a:r>
            <a:r>
              <a:rPr lang="es-CL" sz="1600" i="1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que permita identificar la probabilidad de que un paciente presente cáncer basado en sus características físicas y condiciones ambientales.</a:t>
            </a:r>
            <a:endParaRPr lang="es-CL" sz="1600" dirty="0">
              <a:solidFill>
                <a:srgbClr val="00206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6201D44-7ADE-1230-F55C-AAC02795ECFD}"/>
              </a:ext>
            </a:extLst>
          </p:cNvPr>
          <p:cNvSpPr txBox="1"/>
          <p:nvPr/>
        </p:nvSpPr>
        <p:spPr>
          <a:xfrm>
            <a:off x="5775434" y="2433784"/>
            <a:ext cx="609337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CL" i="1" u="sng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Objetivos Específicos</a:t>
            </a: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Investigar y evaluar, al menos, tres algoritmos predictivos de machine </a:t>
            </a:r>
            <a:r>
              <a:rPr lang="es-CL" sz="1600" i="1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el diagnóstico temprano de cáncer de pulmón.</a:t>
            </a:r>
            <a:endParaRPr lang="es-CL" sz="1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Seleccionar el algoritmo con el mejor rendimiento para predecir la probabilidad de cáncer en pacientes.</a:t>
            </a:r>
            <a:endParaRPr lang="es-CL" sz="1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Implementar un sistema de software que permita la carga de datos, el procesamiento de los mismos y la generación de predicciones.</a:t>
            </a:r>
            <a:endParaRPr lang="es-CL" sz="16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Desarrollar un dashboard interactivo en </a:t>
            </a:r>
            <a:r>
              <a:rPr lang="es-CL" sz="1600" i="1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</a:t>
            </a: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BI, o similar, para visualizar los resultados predictivos de manera clara y concisa.</a:t>
            </a:r>
            <a:endParaRPr lang="es-CL" sz="16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CL" sz="1600" i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Asegurar que el sistema cumpla con los atributos de calidad funcionalidad, usabilidad y confiabilidad para su uso por personal de salud.</a:t>
            </a:r>
            <a:endParaRPr lang="es-CL" sz="1600" dirty="0">
              <a:solidFill>
                <a:srgbClr val="00206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EE8EA9-7F7B-B3E7-D074-36FD79977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71" y="364472"/>
            <a:ext cx="1476449" cy="1476449"/>
          </a:xfrm>
          <a:prstGeom prst="rect">
            <a:avLst/>
          </a:prstGeom>
        </p:spPr>
      </p:pic>
      <p:pic>
        <p:nvPicPr>
          <p:cNvPr id="2052" name="Picture 4" descr="What Is a Dataset?">
            <a:extLst>
              <a:ext uri="{FF2B5EF4-FFF2-40B4-BE49-F238E27FC236}">
                <a16:creationId xmlns:a16="http://schemas.microsoft.com/office/drawing/2014/main" id="{7996B3D4-DF06-63EB-DC10-A14229BB3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220" y="233674"/>
            <a:ext cx="3389586" cy="17380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47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870FF5-1BFA-08EB-FDF6-4384CFE0C5AD}"/>
              </a:ext>
            </a:extLst>
          </p:cNvPr>
          <p:cNvSpPr txBox="1"/>
          <p:nvPr/>
        </p:nvSpPr>
        <p:spPr>
          <a:xfrm>
            <a:off x="388358" y="294804"/>
            <a:ext cx="5963044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Metodologías</a:t>
            </a:r>
            <a:endParaRPr lang="en-US" sz="2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Trabajo Scrum: Impulsando la Eficiencia y la Colaboración">
            <a:extLst>
              <a:ext uri="{FF2B5EF4-FFF2-40B4-BE49-F238E27FC236}">
                <a16:creationId xmlns:a16="http://schemas.microsoft.com/office/drawing/2014/main" id="{739721BD-C441-86EF-B52C-B9077FBF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8" y="1554172"/>
            <a:ext cx="4691555" cy="312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BA7346-3ABF-AF50-61E4-D30A700A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17" y="1369501"/>
            <a:ext cx="5444359" cy="40832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1657EE-5175-FD29-0DC1-9BF5ED4D6D45}"/>
              </a:ext>
            </a:extLst>
          </p:cNvPr>
          <p:cNvSpPr txBox="1"/>
          <p:nvPr/>
        </p:nvSpPr>
        <p:spPr>
          <a:xfrm>
            <a:off x="9684758" y="5001855"/>
            <a:ext cx="2092083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200" dirty="0">
                <a:ln>
                  <a:solidFill>
                    <a:srgbClr val="002060"/>
                  </a:solidFill>
                </a:ln>
                <a:solidFill>
                  <a:srgbClr val="66CFDC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CRISP-DM</a:t>
            </a:r>
            <a:endParaRPr lang="en-US" sz="2200" dirty="0">
              <a:ln>
                <a:solidFill>
                  <a:srgbClr val="002060"/>
                </a:solidFill>
              </a:ln>
              <a:solidFill>
                <a:srgbClr val="66CFDC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F5E3C9-467B-3F20-BEFA-96E44A27E6B9}"/>
              </a:ext>
            </a:extLst>
          </p:cNvPr>
          <p:cNvSpPr txBox="1"/>
          <p:nvPr/>
        </p:nvSpPr>
        <p:spPr>
          <a:xfrm>
            <a:off x="997958" y="1516169"/>
            <a:ext cx="2836623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0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Gestión</a:t>
            </a:r>
            <a:endParaRPr lang="en-US" sz="20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D1620B-59EE-7D88-B44D-4376C5082305}"/>
              </a:ext>
            </a:extLst>
          </p:cNvPr>
          <p:cNvSpPr txBox="1"/>
          <p:nvPr/>
        </p:nvSpPr>
        <p:spPr>
          <a:xfrm>
            <a:off x="6848135" y="745719"/>
            <a:ext cx="2836623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0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Minería de datos</a:t>
            </a:r>
            <a:endParaRPr lang="en-US" sz="20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3060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AD65ACD-DA6B-34C0-0037-B6A2D7986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89655"/>
              </p:ext>
            </p:extLst>
          </p:nvPr>
        </p:nvGraphicFramePr>
        <p:xfrm>
          <a:off x="656897" y="674768"/>
          <a:ext cx="10878206" cy="6046083"/>
        </p:xfrm>
        <a:graphic>
          <a:graphicData uri="http://schemas.openxmlformats.org/drawingml/2006/table">
            <a:tbl>
              <a:tblPr firstRow="1" firstCol="1" bandRow="1"/>
              <a:tblGrid>
                <a:gridCol w="1992499">
                  <a:extLst>
                    <a:ext uri="{9D8B030D-6E8A-4147-A177-3AD203B41FA5}">
                      <a16:colId xmlns:a16="http://schemas.microsoft.com/office/drawing/2014/main" val="576793577"/>
                    </a:ext>
                  </a:extLst>
                </a:gridCol>
                <a:gridCol w="1992499">
                  <a:extLst>
                    <a:ext uri="{9D8B030D-6E8A-4147-A177-3AD203B41FA5}">
                      <a16:colId xmlns:a16="http://schemas.microsoft.com/office/drawing/2014/main" val="2117451057"/>
                    </a:ext>
                  </a:extLst>
                </a:gridCol>
                <a:gridCol w="3456327">
                  <a:extLst>
                    <a:ext uri="{9D8B030D-6E8A-4147-A177-3AD203B41FA5}">
                      <a16:colId xmlns:a16="http://schemas.microsoft.com/office/drawing/2014/main" val="1244096216"/>
                    </a:ext>
                  </a:extLst>
                </a:gridCol>
                <a:gridCol w="3436881">
                  <a:extLst>
                    <a:ext uri="{9D8B030D-6E8A-4147-A177-3AD203B41FA5}">
                      <a16:colId xmlns:a16="http://schemas.microsoft.com/office/drawing/2014/main" val="4141402361"/>
                    </a:ext>
                  </a:extLst>
                </a:gridCol>
              </a:tblGrid>
              <a:tr h="563618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Tipo de evidencia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(avance o final)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 de la evidencia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Justificación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93124"/>
                  </a:ext>
                </a:extLst>
              </a:tr>
              <a:tr h="614856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0A2F41"/>
                          </a:solidFill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0A2F41"/>
                          </a:solidFill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Historias de Usuario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Listado de historias de usuario relevantes para el desarrollo del proyecto con su respectiva clasificación en las épicas correspondientes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Proporcionar la visión que tiene el equipo respecto a los desarrollos que se pretenden hacer para satisfacer las necesidades del usuario.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380862"/>
                  </a:ext>
                </a:extLst>
              </a:tr>
              <a:tr h="614856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Roadmap del Producto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Plan estratégico de alto nivel que describe la visión del producto a lo largo del tiempo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Proporcionar una visión a largo plazo del producto y comunicar hitos clave y prioridades del proyecto.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09347"/>
                  </a:ext>
                </a:extLst>
              </a:tr>
              <a:tr h="614856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Product Backlog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Lista priorizada y detallada de los requisitos del producto, contiene historias de usuario, tareas técnicas, épicas, bugs, y criterios de aceptación.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Establecer qué se decide hacer para construir el producto y cómo evoluciona con el tiempo.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799472"/>
                  </a:ext>
                </a:extLst>
              </a:tr>
              <a:tr h="922284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Definition of Done (DoD)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Lista de criterios que un incremento debe cumplir para ser considerado completo y listo para entrega.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Reportar el aseguramiento de la calidad del producto y alineamiento de las expectativas de qué significa que una tarea esté "terminada" para el equipo.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483668"/>
                  </a:ext>
                </a:extLst>
              </a:tr>
              <a:tr h="461142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Sprint Backlog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Tarjetas asignadas por Sprint, con las tareas asignadas a cada integrante.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Hacer trazabilidad a nivel individual y grupal del aporte al proyecto.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94454"/>
                  </a:ext>
                </a:extLst>
              </a:tr>
              <a:tr h="751490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Acta de la Reunión de Retrospectiva del Sprint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Documentación de los aspectos discutidos en la reunión de retrospectiva del Sprint.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Recoger aprendizajes clave, identificación de áreas de mejora, y acciones acordadas en cada Sprint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561944"/>
                  </a:ext>
                </a:extLst>
              </a:tr>
              <a:tr h="939363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Avance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Acta de la Reunión de Revisión del Sprint (Sprint Review)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Resumen de la reunión de revisión del Sprint, donde el equipo presenta el trabajo completado.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Hacer trazabilidad de la eficiencia que se ha tenido en cada Sprint.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918755"/>
                  </a:ext>
                </a:extLst>
              </a:tr>
              <a:tr h="563618"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 dirty="0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600" b="1">
                          <a:solidFill>
                            <a:srgbClr val="1F386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Interfaz funcional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Interfaz que muestra el despliegue del (los) modelo(s) elegidos para cumplir con el objetivo del proyecto.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L" sz="1100" i="1" dirty="0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Evidenciar el término del desarrollo del proyecto.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24" marR="66724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330630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01AE49D-DE10-91D8-5FCD-60E1DC18521F}"/>
              </a:ext>
            </a:extLst>
          </p:cNvPr>
          <p:cNvSpPr txBox="1"/>
          <p:nvPr/>
        </p:nvSpPr>
        <p:spPr>
          <a:xfrm>
            <a:off x="262234" y="137149"/>
            <a:ext cx="5963044" cy="450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s-US" sz="2200" dirty="0">
                <a:solidFill>
                  <a:srgbClr val="002060"/>
                </a:solidFill>
                <a:effectLst/>
                <a:latin typeface="+mj-lt"/>
                <a:ea typeface="+mj-ea"/>
                <a:cs typeface="+mj-cs"/>
              </a:rPr>
              <a:t>Evidencias</a:t>
            </a:r>
            <a:endParaRPr lang="en-US" sz="2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15681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890</Words>
  <Application>Microsoft Office PowerPoint</Application>
  <PresentationFormat>Panorámica</PresentationFormat>
  <Paragraphs>243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ADLaM Display</vt:lpstr>
      <vt:lpstr>Aptos</vt:lpstr>
      <vt:lpstr>Arial</vt:lpstr>
      <vt:lpstr>Avenir Next LT Pro</vt:lpstr>
      <vt:lpstr>Calibri</vt:lpstr>
      <vt:lpstr>Wingdings</vt:lpstr>
      <vt:lpstr>AccentBoxVTI</vt:lpstr>
      <vt:lpstr>Detección temprana del cáncer de pulmón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María de los Ángeles Plaza de los Reyes Sanhueza</dc:creator>
  <cp:lastModifiedBy>María de los Ángeles Plaza de los Reyes Sanhueza</cp:lastModifiedBy>
  <cp:revision>6</cp:revision>
  <dcterms:created xsi:type="dcterms:W3CDTF">2024-09-12T20:36:43Z</dcterms:created>
  <dcterms:modified xsi:type="dcterms:W3CDTF">2024-09-24T05:38:42Z</dcterms:modified>
</cp:coreProperties>
</file>